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
  </p:notesMasterIdLst>
  <p:sldIdLst>
    <p:sldId id="257" r:id="rId2"/>
    <p:sldId id="258" r:id="rId3"/>
    <p:sldId id="260" r:id="rId4"/>
    <p:sldId id="259" r:id="rId5"/>
    <p:sldId id="261" r:id="rId6"/>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82" d="100"/>
          <a:sy n="82" d="100"/>
        </p:scale>
        <p:origin x="-1050" y="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12/05/2020</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5/12/2020 10:28 AM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jpe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960438" y="1644650"/>
            <a:ext cx="7223125" cy="769441"/>
          </a:xfrm>
          <a:prstGeom prst="rect">
            <a:avLst/>
          </a:prstGeom>
          <a:noFill/>
          <a:ln w="12700">
            <a:solidFill>
              <a:schemeClr val="tx1"/>
            </a:solidFill>
            <a:miter lim="800000"/>
            <a:headEnd/>
            <a:tailEnd/>
          </a:ln>
        </p:spPr>
        <p:txBody>
          <a:bodyPr>
            <a:spAutoFit/>
          </a:bodyPr>
          <a:lstStyle/>
          <a:p>
            <a:pPr algn="ctr" fontAlgn="base">
              <a:spcBef>
                <a:spcPct val="50000"/>
              </a:spcBef>
              <a:spcAft>
                <a:spcPct val="0"/>
              </a:spcAft>
            </a:pPr>
            <a:r>
              <a:rPr lang="es-ES" sz="4400" dirty="0" err="1">
                <a:solidFill>
                  <a:srgbClr val="000000"/>
                </a:solidFill>
                <a:latin typeface="Arial" charset="0"/>
              </a:rPr>
              <a:t>Proctocolitis</a:t>
            </a:r>
            <a:r>
              <a:rPr lang="es-ES" sz="4400" dirty="0">
                <a:solidFill>
                  <a:srgbClr val="000000"/>
                </a:solidFill>
                <a:latin typeface="Arial" charset="0"/>
              </a:rPr>
              <a:t> eosinofílica</a:t>
            </a:r>
          </a:p>
        </p:txBody>
      </p:sp>
      <p:sp>
        <p:nvSpPr>
          <p:cNvPr id="2" name="CuadroTexto 11"/>
          <p:cNvSpPr txBox="1"/>
          <p:nvPr/>
        </p:nvSpPr>
        <p:spPr>
          <a:xfrm>
            <a:off x="2394744" y="3102186"/>
            <a:ext cx="5080000" cy="830997"/>
          </a:xfrm>
          <a:prstGeom prst="rect">
            <a:avLst/>
          </a:prstGeom>
          <a:noFill/>
        </p:spPr>
        <p:txBody>
          <a:bodyPr>
            <a:spAutoFit/>
          </a:bodyPr>
          <a:lstStyle/>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Beatriz Bello Martínez. </a:t>
            </a:r>
            <a:r>
              <a:rPr lang="es-ES" sz="2000" dirty="0">
                <a:solidFill>
                  <a:srgbClr val="000000"/>
                </a:solidFill>
                <a:effectLst>
                  <a:outerShdw blurRad="38100" dist="38100" dir="2700000" algn="tl">
                    <a:srgbClr val="C0C0C0"/>
                  </a:outerShdw>
                </a:effectLst>
                <a:latin typeface="Arial" charset="0"/>
                <a:cs typeface="Arial" charset="0"/>
              </a:rPr>
              <a:t>Pediatra</a:t>
            </a:r>
          </a:p>
          <a:p>
            <a:pPr fontAlgn="base">
              <a:spcBef>
                <a:spcPct val="0"/>
              </a:spcBef>
              <a:spcAft>
                <a:spcPct val="0"/>
              </a:spcAft>
              <a:defRPr/>
            </a:pPr>
            <a:endParaRPr lang="es-ES" sz="2400" dirty="0">
              <a:solidFill>
                <a:srgbClr val="000000"/>
              </a:solidFill>
              <a:effectLst>
                <a:outerShdw blurRad="38100" dist="38100" dir="2700000" algn="tl">
                  <a:srgbClr val="C0C0C0"/>
                </a:outerShdw>
              </a:effectLst>
              <a:latin typeface="Arial" charset="0"/>
              <a:cs typeface="Arial" charset="0"/>
            </a:endParaRPr>
          </a:p>
        </p:txBody>
      </p:sp>
      <p:pic>
        <p:nvPicPr>
          <p:cNvPr id="1026" name="Picture 2" descr="C:\Users\serra\Desktop\proctocolitis.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24366" y="4499478"/>
            <a:ext cx="1488603" cy="126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9818671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98328" y="234950"/>
            <a:ext cx="6726422" cy="658813"/>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¿Qué es?</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 xmlns:a16="http://schemas.microsoft.com/office/drawing/2014/main" id="{F4F50BE0-C42F-4632-9546-C71A2258A4A1}"/>
              </a:ext>
            </a:extLst>
          </p:cNvPr>
          <p:cNvSpPr>
            <a:spLocks noGrp="1"/>
          </p:cNvSpPr>
          <p:nvPr>
            <p:ph idx="1"/>
          </p:nvPr>
        </p:nvSpPr>
        <p:spPr>
          <a:xfrm>
            <a:off x="701281" y="1653657"/>
            <a:ext cx="7817638" cy="2960747"/>
          </a:xfrm>
        </p:spPr>
        <p:txBody>
          <a:bodyPr/>
          <a:lstStyle/>
          <a:p>
            <a:pPr algn="just">
              <a:lnSpc>
                <a:spcPct val="114000"/>
              </a:lnSpc>
              <a:spcBef>
                <a:spcPts val="600"/>
              </a:spcBef>
            </a:pPr>
            <a:r>
              <a:rPr lang="es-ES" dirty="0">
                <a:latin typeface="Calibri" panose="020F0502020204030204" pitchFamily="34" charset="0"/>
                <a:cs typeface="Calibri" panose="020F0502020204030204" pitchFamily="34" charset="0"/>
              </a:rPr>
              <a:t>Es una enfermedad en la que se inflama la mucosa de colon y </a:t>
            </a:r>
            <a:r>
              <a:rPr lang="es-ES" dirty="0" smtClean="0">
                <a:latin typeface="Calibri" panose="020F0502020204030204" pitchFamily="34" charset="0"/>
                <a:cs typeface="Calibri" panose="020F0502020204030204" pitchFamily="34" charset="0"/>
              </a:rPr>
              <a:t>recto</a:t>
            </a:r>
          </a:p>
          <a:p>
            <a:pPr marL="0" indent="0" algn="just">
              <a:lnSpc>
                <a:spcPct val="114000"/>
              </a:lnSpc>
              <a:spcBef>
                <a:spcPts val="600"/>
              </a:spcBef>
              <a:buNone/>
            </a:pPr>
            <a:endParaRPr lang="es-ES" dirty="0">
              <a:latin typeface="Calibri" panose="020F0502020204030204" pitchFamily="34" charset="0"/>
              <a:cs typeface="Calibri" panose="020F0502020204030204" pitchFamily="34" charset="0"/>
            </a:endParaRPr>
          </a:p>
          <a:p>
            <a:pPr algn="just">
              <a:lnSpc>
                <a:spcPct val="114000"/>
              </a:lnSpc>
              <a:spcBef>
                <a:spcPts val="600"/>
              </a:spcBef>
            </a:pPr>
            <a:r>
              <a:rPr lang="es-ES" dirty="0">
                <a:latin typeface="Calibri" panose="020F0502020204030204" pitchFamily="34" charset="0"/>
                <a:cs typeface="Calibri" panose="020F0502020204030204" pitchFamily="34" charset="0"/>
              </a:rPr>
              <a:t>Sobre todo por la ingestión de las proteínas de la leche de vaca</a:t>
            </a:r>
          </a:p>
        </p:txBody>
      </p:sp>
      <p:pic>
        <p:nvPicPr>
          <p:cNvPr id="10" name="Picture 2" descr="C:\Users\serra\Desktop\proctocoliti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24366" y="4499478"/>
            <a:ext cx="1488603" cy="126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289398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98328" y="234950"/>
            <a:ext cx="6726422" cy="658813"/>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¿Qué debemos saber?</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 xmlns:a16="http://schemas.microsoft.com/office/drawing/2014/main" id="{F4F50BE0-C42F-4632-9546-C71A2258A4A1}"/>
              </a:ext>
            </a:extLst>
          </p:cNvPr>
          <p:cNvSpPr>
            <a:spLocks noGrp="1"/>
          </p:cNvSpPr>
          <p:nvPr>
            <p:ph idx="1"/>
          </p:nvPr>
        </p:nvSpPr>
        <p:spPr>
          <a:xfrm>
            <a:off x="798328" y="1248543"/>
            <a:ext cx="7817638" cy="3651897"/>
          </a:xfrm>
        </p:spPr>
        <p:txBody>
          <a:bodyPr/>
          <a:lstStyle/>
          <a:p>
            <a:pPr>
              <a:lnSpc>
                <a:spcPct val="114000"/>
              </a:lnSpc>
              <a:spcBef>
                <a:spcPts val="600"/>
              </a:spcBef>
            </a:pPr>
            <a:r>
              <a:rPr lang="es-ES" sz="2400" dirty="0"/>
              <a:t>Ocurre en lactantes sanos.</a:t>
            </a:r>
          </a:p>
          <a:p>
            <a:pPr>
              <a:lnSpc>
                <a:spcPct val="114000"/>
              </a:lnSpc>
              <a:spcBef>
                <a:spcPts val="600"/>
              </a:spcBef>
            </a:pPr>
            <a:r>
              <a:rPr lang="es-ES" sz="2400" dirty="0"/>
              <a:t>Casi siempre alimentados al pecho.</a:t>
            </a:r>
          </a:p>
          <a:p>
            <a:pPr>
              <a:lnSpc>
                <a:spcPct val="114000"/>
              </a:lnSpc>
              <a:spcBef>
                <a:spcPts val="600"/>
              </a:spcBef>
            </a:pPr>
            <a:r>
              <a:rPr lang="es-ES" sz="2400" dirty="0"/>
              <a:t>A los 2 meses tienen hilos de sangre roja y moco en las heces.</a:t>
            </a:r>
          </a:p>
          <a:p>
            <a:pPr>
              <a:lnSpc>
                <a:spcPct val="114000"/>
              </a:lnSpc>
              <a:spcBef>
                <a:spcPts val="600"/>
              </a:spcBef>
            </a:pPr>
            <a:r>
              <a:rPr lang="es-ES" sz="2400" dirty="0"/>
              <a:t>No tienen otros síntomas.</a:t>
            </a:r>
          </a:p>
          <a:p>
            <a:pPr>
              <a:lnSpc>
                <a:spcPct val="114000"/>
              </a:lnSpc>
              <a:spcBef>
                <a:spcPts val="600"/>
              </a:spcBef>
            </a:pPr>
            <a:r>
              <a:rPr lang="es-ES" sz="2400" dirty="0"/>
              <a:t>Se confirma el diagnóstico cuando se quita la sangre en la caca del bebé después de que la madre deje la leche de su dieta.</a:t>
            </a:r>
          </a:p>
        </p:txBody>
      </p:sp>
      <p:pic>
        <p:nvPicPr>
          <p:cNvPr id="10" name="Picture 2" descr="C:\Users\serra\Desktop\proctocoliti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24366" y="4499478"/>
            <a:ext cx="1488603" cy="126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5420927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597944" y="261556"/>
            <a:ext cx="6726422" cy="1107996"/>
          </a:xfrm>
        </p:spPr>
        <p:txBody>
          <a:bodyPr numCol="1" anchorCtr="0" compatLnSpc="1">
            <a:prstTxWarp prst="textNoShape">
              <a:avLst/>
            </a:prstTxWarp>
          </a:bodyPr>
          <a:lstStyle/>
          <a:p>
            <a:pPr eaLnBrk="1" hangingPunct="1">
              <a:defRPr/>
            </a:pPr>
            <a:r>
              <a:rPr lang="es-ES" sz="4000" dirty="0">
                <a:ln>
                  <a:noFill/>
                </a:ln>
                <a:solidFill>
                  <a:schemeClr val="tx1"/>
                </a:solidFill>
                <a:effectLst>
                  <a:outerShdw blurRad="38100" dist="38100" dir="2700000" algn="tl">
                    <a:srgbClr val="000000">
                      <a:alpha val="43137"/>
                    </a:srgbClr>
                  </a:outerShdw>
                </a:effectLst>
              </a:rPr>
              <a:t>¿Qué pueden comer los bebés con </a:t>
            </a:r>
            <a:r>
              <a:rPr lang="es-ES" sz="4000" dirty="0" err="1">
                <a:ln>
                  <a:noFill/>
                </a:ln>
                <a:solidFill>
                  <a:schemeClr val="tx1"/>
                </a:solidFill>
                <a:effectLst>
                  <a:outerShdw blurRad="38100" dist="38100" dir="2700000" algn="tl">
                    <a:srgbClr val="000000">
                      <a:alpha val="43137"/>
                    </a:srgbClr>
                  </a:outerShdw>
                </a:effectLst>
              </a:rPr>
              <a:t>proctocolitis</a:t>
            </a:r>
            <a:r>
              <a:rPr lang="es-ES" sz="4000" dirty="0">
                <a:ln>
                  <a:noFill/>
                </a:ln>
                <a:solidFill>
                  <a:schemeClr val="tx1"/>
                </a:solidFill>
                <a:effectLst>
                  <a:outerShdw blurRad="38100" dist="38100" dir="2700000" algn="tl">
                    <a:srgbClr val="000000">
                      <a:alpha val="43137"/>
                    </a:srgbClr>
                  </a:outerShdw>
                </a:effectLst>
              </a:rPr>
              <a:t> eosinofílica?</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 xmlns:a16="http://schemas.microsoft.com/office/drawing/2014/main" id="{F4F50BE0-C42F-4632-9546-C71A2258A4A1}"/>
              </a:ext>
            </a:extLst>
          </p:cNvPr>
          <p:cNvSpPr>
            <a:spLocks noGrp="1"/>
          </p:cNvSpPr>
          <p:nvPr>
            <p:ph idx="1"/>
          </p:nvPr>
        </p:nvSpPr>
        <p:spPr>
          <a:xfrm>
            <a:off x="701281" y="1908300"/>
            <a:ext cx="7817638" cy="2732928"/>
          </a:xfrm>
        </p:spPr>
        <p:txBody>
          <a:bodyPr/>
          <a:lstStyle/>
          <a:p>
            <a:pPr>
              <a:lnSpc>
                <a:spcPct val="114000"/>
              </a:lnSpc>
              <a:spcBef>
                <a:spcPts val="600"/>
              </a:spcBef>
            </a:pPr>
            <a:r>
              <a:rPr lang="es-ES" sz="2400" dirty="0"/>
              <a:t>Lactancia materna exclusiva hasta los 6 meses.</a:t>
            </a:r>
          </a:p>
          <a:p>
            <a:pPr>
              <a:lnSpc>
                <a:spcPct val="114000"/>
              </a:lnSpc>
              <a:spcBef>
                <a:spcPts val="600"/>
              </a:spcBef>
            </a:pPr>
            <a:r>
              <a:rPr lang="es-ES" sz="2400" dirty="0"/>
              <a:t>Dieta materna exenta de lácteos.</a:t>
            </a:r>
          </a:p>
          <a:p>
            <a:pPr>
              <a:lnSpc>
                <a:spcPct val="114000"/>
              </a:lnSpc>
              <a:spcBef>
                <a:spcPts val="600"/>
              </a:spcBef>
            </a:pPr>
            <a:r>
              <a:rPr lang="es-ES" sz="2400" dirty="0"/>
              <a:t>Si toma leche artificial precisa una fórmula con hidrolizado de proteínas. Lo receta el pediatra.</a:t>
            </a:r>
          </a:p>
          <a:p>
            <a:pPr>
              <a:lnSpc>
                <a:spcPct val="114000"/>
              </a:lnSpc>
              <a:spcBef>
                <a:spcPts val="600"/>
              </a:spcBef>
            </a:pPr>
            <a:r>
              <a:rPr lang="es-ES" sz="2400" dirty="0"/>
              <a:t>Alimentación complementaria como el resto de niños, incluso carne de ternera.</a:t>
            </a:r>
          </a:p>
        </p:txBody>
      </p:sp>
      <p:pic>
        <p:nvPicPr>
          <p:cNvPr id="10" name="Picture 2" descr="C:\Users\serra\Desktop\proctocoliti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24366" y="4499478"/>
            <a:ext cx="1488603" cy="126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828805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98328" y="234950"/>
            <a:ext cx="6726422" cy="658813"/>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¿Cómo es la evolución?</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 xmlns:a16="http://schemas.microsoft.com/office/drawing/2014/main" id="{F4F50BE0-C42F-4632-9546-C71A2258A4A1}"/>
              </a:ext>
            </a:extLst>
          </p:cNvPr>
          <p:cNvSpPr>
            <a:spLocks noGrp="1"/>
          </p:cNvSpPr>
          <p:nvPr>
            <p:ph idx="1"/>
          </p:nvPr>
        </p:nvSpPr>
        <p:spPr>
          <a:xfrm>
            <a:off x="461968" y="1433738"/>
            <a:ext cx="7817638" cy="3280898"/>
          </a:xfrm>
        </p:spPr>
        <p:txBody>
          <a:bodyPr/>
          <a:lstStyle/>
          <a:p>
            <a:pPr algn="just"/>
            <a:r>
              <a:rPr lang="es-ES" sz="2400" dirty="0">
                <a:latin typeface="Calibri" panose="020F0502020204030204" pitchFamily="34" charset="0"/>
                <a:cs typeface="Calibri" panose="020F0502020204030204" pitchFamily="34" charset="0"/>
              </a:rPr>
              <a:t>A los 6 meses de iniciar la dieta exenta de </a:t>
            </a:r>
            <a:r>
              <a:rPr lang="es-ES" sz="2400" dirty="0" err="1">
                <a:latin typeface="Calibri" panose="020F0502020204030204" pitchFamily="34" charset="0"/>
                <a:cs typeface="Calibri" panose="020F0502020204030204" pitchFamily="34" charset="0"/>
              </a:rPr>
              <a:t>plv</a:t>
            </a:r>
            <a:r>
              <a:rPr lang="es-ES" sz="2400" dirty="0">
                <a:latin typeface="Calibri" panose="020F0502020204030204" pitchFamily="34" charset="0"/>
                <a:cs typeface="Calibri" panose="020F0502020204030204" pitchFamily="34" charset="0"/>
              </a:rPr>
              <a:t>, si el niño está bien, se suele intentar la reintroducción de una fórmula artificial normal (y/o la reintroducción de lácteos en la dieta de la madre). Si vuelve la sangre en las cacas volvemos a la dieta.</a:t>
            </a:r>
          </a:p>
          <a:p>
            <a:pPr algn="just"/>
            <a:endParaRPr lang="es-ES" sz="2400" dirty="0">
              <a:latin typeface="Calibri" panose="020F0502020204030204" pitchFamily="34" charset="0"/>
              <a:cs typeface="Calibri" panose="020F0502020204030204" pitchFamily="34" charset="0"/>
            </a:endParaRPr>
          </a:p>
          <a:p>
            <a:pPr algn="just"/>
            <a:r>
              <a:rPr lang="es-ES" sz="2400" dirty="0">
                <a:latin typeface="Calibri" panose="020F0502020204030204" pitchFamily="34" charset="0"/>
                <a:cs typeface="Calibri" panose="020F0502020204030204" pitchFamily="34" charset="0"/>
              </a:rPr>
              <a:t>Casi todos toleran la leche de vaca en torno al año de vida. </a:t>
            </a:r>
            <a:r>
              <a:rPr lang="es-ES" sz="2400" u="sng" dirty="0">
                <a:latin typeface="Calibri" panose="020F0502020204030204" pitchFamily="34" charset="0"/>
                <a:cs typeface="Calibri" panose="020F0502020204030204" pitchFamily="34" charset="0"/>
              </a:rPr>
              <a:t>El pronóstico es muy bueno</a:t>
            </a:r>
            <a:r>
              <a:rPr lang="es-ES" sz="2400" dirty="0">
                <a:latin typeface="Calibri" panose="020F0502020204030204" pitchFamily="34" charset="0"/>
                <a:cs typeface="Calibri" panose="020F0502020204030204" pitchFamily="34" charset="0"/>
              </a:rPr>
              <a:t>.</a:t>
            </a:r>
          </a:p>
          <a:p>
            <a:pPr algn="just">
              <a:lnSpc>
                <a:spcPct val="114000"/>
              </a:lnSpc>
              <a:spcBef>
                <a:spcPts val="600"/>
              </a:spcBef>
            </a:pPr>
            <a:endParaRPr lang="es-ES" sz="2400" dirty="0">
              <a:latin typeface="Calibri" panose="020F0502020204030204" pitchFamily="34" charset="0"/>
              <a:cs typeface="Calibri" panose="020F0502020204030204" pitchFamily="34" charset="0"/>
            </a:endParaRPr>
          </a:p>
        </p:txBody>
      </p:sp>
      <p:pic>
        <p:nvPicPr>
          <p:cNvPr id="10" name="Picture 2" descr="C:\Users\serra\Desktop\proctocoliti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324366" y="4499478"/>
            <a:ext cx="1488603" cy="126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10506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7593</TotalTime>
  <Words>335</Words>
  <Application>Microsoft Office PowerPoint</Application>
  <PresentationFormat>Presentación en pantalla (4:3)</PresentationFormat>
  <Paragraphs>30</Paragraphs>
  <Slides>5</Slides>
  <Notes>1</Notes>
  <HiddenSlides>0</HiddenSlides>
  <MMClips>0</MMClips>
  <ScaleCrop>false</ScaleCrop>
  <HeadingPairs>
    <vt:vector size="4" baseType="variant">
      <vt:variant>
        <vt:lpstr>Tema</vt:lpstr>
      </vt:variant>
      <vt:variant>
        <vt:i4>1</vt:i4>
      </vt:variant>
      <vt:variant>
        <vt:lpstr>Títulos de diapositiva</vt:lpstr>
      </vt:variant>
      <vt:variant>
        <vt:i4>5</vt:i4>
      </vt:variant>
    </vt:vector>
  </HeadingPairs>
  <TitlesOfParts>
    <vt:vector size="6" baseType="lpstr">
      <vt:lpstr>1_White with Blue Bar Segoe Template_TP10286789</vt:lpstr>
      <vt:lpstr>Presentación de PowerPoint</vt:lpstr>
      <vt:lpstr>¿Qué es?</vt:lpstr>
      <vt:lpstr>¿Qué debemos saber?</vt:lpstr>
      <vt:lpstr>¿Qué pueden comer los bebés con proctocolitis eosinofílica?</vt:lpstr>
      <vt:lpstr>¿Cómo es la evolución?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Juan José Morell Bernabé</dc:creator>
  <cp:lastModifiedBy>serra</cp:lastModifiedBy>
  <cp:revision>16</cp:revision>
  <dcterms:created xsi:type="dcterms:W3CDTF">2016-05-03T15:33:32Z</dcterms:created>
  <dcterms:modified xsi:type="dcterms:W3CDTF">2020-05-12T08:35:09Z</dcterms:modified>
</cp:coreProperties>
</file>